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0" r:id="rId4"/>
    <p:sldId id="261" r:id="rId5"/>
    <p:sldId id="262" r:id="rId6"/>
    <p:sldId id="26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29" autoAdjust="0"/>
    <p:restoredTop sz="94660"/>
  </p:normalViewPr>
  <p:slideViewPr>
    <p:cSldViewPr snapToGrid="0">
      <p:cViewPr varScale="1">
        <p:scale>
          <a:sx n="89" d="100"/>
          <a:sy n="89" d="100"/>
        </p:scale>
        <p:origin x="156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8C7ED8-3A1E-90DC-C6C4-D0B5EDC010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BBE73D-3ABE-F571-6C55-C508DBBAD8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557601-A2F2-75A8-7E9D-99FC82FAA8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2939B-00C1-4513-A177-2E4BD7C70276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B870B7-9B6F-5CDA-A6A1-19CC3262D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5BC390-438A-92EA-2874-75BC3CFF6F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67DBA-A379-4273-BCFF-E18C07267BF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EF1A64B-DF11-BCFA-5F9C-3D010669D3BB}"/>
              </a:ext>
            </a:extLst>
          </p:cNvPr>
          <p:cNvSpPr/>
          <p:nvPr userDrawn="1"/>
        </p:nvSpPr>
        <p:spPr>
          <a:xfrm>
            <a:off x="0" y="-1"/>
            <a:ext cx="12192000" cy="6858001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887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8E8D0F-2423-6D61-44E3-576A8EDE8B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2B707E-ED71-4391-2360-8FAFA1BF3A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6671DB-6B4D-ABD2-4B33-9CC35DBE14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2939B-00C1-4513-A177-2E4BD7C70276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80361C-7CE7-C5CD-B37E-B809D43B1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4D3848-E5F6-2FDC-19A4-D279468FB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67DBA-A379-4273-BCFF-E18C07267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306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F02874E-E5D1-0DA5-1D9D-8E97DD1A63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E7AD3C-42F7-6D00-366D-2187507AD0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1D8E44-E7D3-B909-CF17-23145DFA0C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2939B-00C1-4513-A177-2E4BD7C70276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54AAC2-2203-3793-C271-C91FD264DE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205E21-6557-0A15-361B-5594BE89F7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67DBA-A379-4273-BCFF-E18C07267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098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CE9B40-65F3-E053-77EF-6467CB336F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164574-A30D-628D-5C65-B266007DBF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A7EEF1-07B0-D5D6-0C25-9999E52A51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2939B-00C1-4513-A177-2E4BD7C70276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F2D57B-2277-1101-0FE4-1B47174A2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18E321-4DE2-4AF5-9206-3FDCBB52B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67DBA-A379-4273-BCFF-E18C07267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774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CD4064-7D18-A545-41A5-A02ABA4E16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A6E6EF-2ED8-2BED-AFA5-EFB2A423AC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F77571-074B-D1FF-C107-2DF03DA1B9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2939B-00C1-4513-A177-2E4BD7C70276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9CDD72-BF62-367E-815E-6334953483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4AA472-3F14-0EA3-2F45-CA495537D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67DBA-A379-4273-BCFF-E18C07267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63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4A97A7-0322-B294-6197-E0CC8C5E4D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FF55FE-5A73-8BA1-254F-0796BB684B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51C6A5-33B1-A1B5-3E4A-2BD5062235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C5792C-2785-C7FD-3C52-B8AB1A3472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2939B-00C1-4513-A177-2E4BD7C70276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F742D7-3A31-F907-B1E1-EC200BA39A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980863-89C2-89AF-549C-C3370A0FC5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67DBA-A379-4273-BCFF-E18C07267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193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133681-1448-C68C-B7FC-1D2A55903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7C6778-C2DE-FBAC-5BB9-BDCC7C5956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AF8E47-D825-D3FD-31D0-E7B4202335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E2BC750-3C7C-7B0F-DA4E-E12F174741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555D3C4-0446-47D6-1A4F-FAA8284AAD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689EBA-9AD0-FD06-767A-5F57C46A81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2939B-00C1-4513-A177-2E4BD7C70276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1BACEFB-DA86-2C51-3319-6700120D59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020F1E2-7AA7-CF4F-A662-217C772ED4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67DBA-A379-4273-BCFF-E18C07267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556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A2852-0EF8-BE02-EC34-D538C4A160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9847"/>
            <a:ext cx="10515600" cy="633251"/>
          </a:xfrm>
        </p:spPr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743ADE7-77A3-4ABC-87FF-800680C8D0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2939B-00C1-4513-A177-2E4BD7C70276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968EF4-1F2B-AFAE-533A-E9746F9391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1D79D9A-4A63-9743-F45D-AD32757307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47719" y="6356350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#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32E88F3-A4E2-743B-5FF6-9F239E19AE36}"/>
              </a:ext>
            </a:extLst>
          </p:cNvPr>
          <p:cNvSpPr/>
          <p:nvPr userDrawn="1"/>
        </p:nvSpPr>
        <p:spPr>
          <a:xfrm>
            <a:off x="0" y="-1"/>
            <a:ext cx="12192000" cy="6858001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601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3043452-BDCD-A424-8E34-BFA7F23A81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2939B-00C1-4513-A177-2E4BD7C70276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C3E2F19-7EAB-2182-3B8F-20B6009BA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A2C6FC-91EA-0547-7D5F-757B7875C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67DBA-A379-4273-BCFF-E18C07267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426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39612F-87F4-8AAE-01DC-ADE967F17C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B0E356-96D6-A9A6-24C9-1308E57B4D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E624C4-2200-9E03-3C95-CCD2C01B1E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E069F2-5FE8-7D9C-F546-995E8F813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2939B-00C1-4513-A177-2E4BD7C70276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CF7004-642A-5748-364C-4D0A1654E6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A26394-C9A4-1B87-5187-15C5A087C6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67DBA-A379-4273-BCFF-E18C07267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157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F4EDAC-D550-D0E3-F0C6-087F6EA463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D8F0982-A6FE-1AAD-2208-E4421B2978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BC1939-5AD9-791C-F06D-4BD80A4D6D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EA4B29-38D1-3C46-0794-148AFAC121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2939B-00C1-4513-A177-2E4BD7C70276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D3A998-FB80-C45C-129D-69137B2A83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69AEFC-B885-5D97-7189-330A74C8F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67DBA-A379-4273-BCFF-E18C07267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392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B27923F-6CF4-B741-0D31-6A4C850968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207C68-142C-B6BB-DA65-6011D418D8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F75387-5166-36A6-9BF1-92EDACBB03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472939B-00C1-4513-A177-2E4BD7C70276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E72856-ED9F-23E3-127D-7BF092386C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10B983-CCBA-2C34-D6A7-C7F77E5261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1B67DBA-A379-4273-BCFF-E18C07267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606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CFA054-E1AB-7870-2444-8D0FD66BAA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25590"/>
            <a:ext cx="9144000" cy="1057219"/>
          </a:xfrm>
        </p:spPr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Verilog for Mixed-Signal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F498B-A263-584F-A87C-D1B0EE32738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Greg Warwar</a:t>
            </a:r>
          </a:p>
          <a:p>
            <a:r>
              <a:rPr lang="en-US" dirty="0">
                <a:solidFill>
                  <a:srgbClr val="0070C0"/>
                </a:solidFill>
              </a:rPr>
              <a:t>10/7/2025</a:t>
            </a:r>
          </a:p>
          <a:p>
            <a:r>
              <a:rPr lang="en-US" dirty="0">
                <a:solidFill>
                  <a:srgbClr val="0070C0"/>
                </a:solidFill>
              </a:rPr>
              <a:t>Rev. 0.1</a:t>
            </a:r>
          </a:p>
        </p:txBody>
      </p:sp>
    </p:spTree>
    <p:extLst>
      <p:ext uri="{BB962C8B-B14F-4D97-AF65-F5344CB8AC3E}">
        <p14:creationId xmlns:p14="http://schemas.microsoft.com/office/powerpoint/2010/main" val="3004997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5991170-0444-1781-BDB4-F49903702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Verilog – The Basics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EE234A1-8B3A-B4B0-32C7-00576B97A17F}"/>
              </a:ext>
            </a:extLst>
          </p:cNvPr>
          <p:cNvSpPr txBox="1"/>
          <p:nvPr/>
        </p:nvSpPr>
        <p:spPr>
          <a:xfrm>
            <a:off x="483642" y="1028343"/>
            <a:ext cx="11117146" cy="48013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70C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Verilog is a “Hardware Description Language”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70C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It looks like C or Pascal --- </a:t>
            </a:r>
            <a:r>
              <a:rPr lang="en-US" b="1" dirty="0">
                <a:solidFill>
                  <a:srgbClr val="0070C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It’s NOT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70C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It lets you code like C or Pascal --- </a:t>
            </a:r>
            <a:r>
              <a:rPr lang="en-US" b="1" dirty="0">
                <a:solidFill>
                  <a:srgbClr val="0070C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DON’T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>
              <a:solidFill>
                <a:srgbClr val="0070C0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70C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Always keep in mind the transistor level gates that will the Verilog code description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dirty="0">
              <a:solidFill>
                <a:srgbClr val="0070C0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70C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Always be aware of which signals are state-variables (“regs”) and which are logically derived variables (“wires”)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dirty="0">
              <a:solidFill>
                <a:srgbClr val="0070C0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70C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A normal signal has 4 possible values : </a:t>
            </a:r>
            <a:r>
              <a:rPr lang="en-US" b="1" dirty="0">
                <a:solidFill>
                  <a:srgbClr val="0070C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0, 1, x, z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dirty="0">
              <a:solidFill>
                <a:srgbClr val="0070C0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70C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When a signal changes state, that is an “event” with an associated “event-time”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dirty="0">
              <a:solidFill>
                <a:srgbClr val="0070C0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70C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A Verilog simulation puts events into an event queue, which is always sorted with time.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dirty="0">
              <a:solidFill>
                <a:srgbClr val="0070C0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70C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Multiple events with the same event-time are processed </a:t>
            </a:r>
            <a:r>
              <a:rPr lang="en-US" b="1" dirty="0">
                <a:solidFill>
                  <a:srgbClr val="0070C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independently</a:t>
            </a:r>
            <a:r>
              <a:rPr lang="en-US" dirty="0">
                <a:solidFill>
                  <a:srgbClr val="0070C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and </a:t>
            </a:r>
            <a:r>
              <a:rPr lang="en-US" b="1" i="0" dirty="0">
                <a:solidFill>
                  <a:srgbClr val="0070C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in parallel</a:t>
            </a:r>
            <a:endParaRPr lang="en-US" b="0" i="0" dirty="0">
              <a:solidFill>
                <a:srgbClr val="0070C0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70C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You can override this with a “blocking” assignment (a = b) rather than (a &lt;= b)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i="1" dirty="0">
                <a:solidFill>
                  <a:srgbClr val="0070C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Never do this in code that will be synthesized! </a:t>
            </a:r>
            <a:r>
              <a:rPr lang="en-US" b="0" i="0" dirty="0">
                <a:solidFill>
                  <a:srgbClr val="0070C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It’s ok in testbench code for simulation</a:t>
            </a:r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80B10061-9DFD-FF91-3781-3B52B05ADA33}"/>
              </a:ext>
            </a:extLst>
          </p:cNvPr>
          <p:cNvCxnSpPr>
            <a:cxnSpLocks/>
          </p:cNvCxnSpPr>
          <p:nvPr/>
        </p:nvCxnSpPr>
        <p:spPr>
          <a:xfrm flipH="1">
            <a:off x="7166384" y="2237591"/>
            <a:ext cx="450029" cy="198565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9A3A7CE-F643-C932-C6D0-73B7DED2CB45}"/>
              </a:ext>
            </a:extLst>
          </p:cNvPr>
          <p:cNvCxnSpPr>
            <a:cxnSpLocks/>
          </p:cNvCxnSpPr>
          <p:nvPr/>
        </p:nvCxnSpPr>
        <p:spPr>
          <a:xfrm>
            <a:off x="7170864" y="2248251"/>
            <a:ext cx="450029" cy="198565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11737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E19CB4-595F-E80C-982E-1476AC6108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DA7E2F3-80CC-B2AA-6F12-17ED23AE931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2626" y="1690688"/>
            <a:ext cx="9106747" cy="445492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A16B52C-5EC7-B6F2-8A8A-25B21C60D834}"/>
              </a:ext>
            </a:extLst>
          </p:cNvPr>
          <p:cNvSpPr txBox="1"/>
          <p:nvPr/>
        </p:nvSpPr>
        <p:spPr>
          <a:xfrm>
            <a:off x="4638196" y="3533428"/>
            <a:ext cx="291560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dirty="0"/>
              <a:t>RTL BLOCK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6767A55-EA4A-25BE-6CE7-B6A893F6D4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0070C0"/>
                </a:solidFill>
              </a:rPr>
              <a:t>Optimized RTL Strategy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775C1009-F28E-17C0-CA03-C7C3425D6C2D}"/>
              </a:ext>
            </a:extLst>
          </p:cNvPr>
          <p:cNvCxnSpPr>
            <a:cxnSpLocks/>
          </p:cNvCxnSpPr>
          <p:nvPr/>
        </p:nvCxnSpPr>
        <p:spPr>
          <a:xfrm>
            <a:off x="1721224" y="5798359"/>
            <a:ext cx="41872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73D2D0ED-7D8E-D832-94D7-D05AF94CDE98}"/>
              </a:ext>
            </a:extLst>
          </p:cNvPr>
          <p:cNvCxnSpPr/>
          <p:nvPr/>
        </p:nvCxnSpPr>
        <p:spPr>
          <a:xfrm>
            <a:off x="2139950" y="5708338"/>
            <a:ext cx="88900" cy="9002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1334750-A762-60D9-44F2-EC40182C2F03}"/>
              </a:ext>
            </a:extLst>
          </p:cNvPr>
          <p:cNvCxnSpPr>
            <a:cxnSpLocks/>
          </p:cNvCxnSpPr>
          <p:nvPr/>
        </p:nvCxnSpPr>
        <p:spPr>
          <a:xfrm flipV="1">
            <a:off x="2133600" y="5797238"/>
            <a:ext cx="88900" cy="9002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BD7D5D63-3E8B-1D68-F882-5602436B33A2}"/>
              </a:ext>
            </a:extLst>
          </p:cNvPr>
          <p:cNvSpPr txBox="1"/>
          <p:nvPr/>
        </p:nvSpPr>
        <p:spPr>
          <a:xfrm>
            <a:off x="2184400" y="5658738"/>
            <a:ext cx="4555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CLK</a:t>
            </a:r>
          </a:p>
        </p:txBody>
      </p:sp>
    </p:spTree>
    <p:extLst>
      <p:ext uri="{BB962C8B-B14F-4D97-AF65-F5344CB8AC3E}">
        <p14:creationId xmlns:p14="http://schemas.microsoft.com/office/powerpoint/2010/main" val="36900333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A16789-72E8-EA51-8349-0A28DC3946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6B08BB8-D7AB-49E1-F1FA-7E65FDE9D9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3534" y="1619709"/>
            <a:ext cx="9440932" cy="455022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D855E13-11B3-7063-C710-4EB1758D8DF0}"/>
              </a:ext>
            </a:extLst>
          </p:cNvPr>
          <p:cNvSpPr txBox="1"/>
          <p:nvPr/>
        </p:nvSpPr>
        <p:spPr>
          <a:xfrm>
            <a:off x="2970442" y="2705725"/>
            <a:ext cx="3163558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dirty="0"/>
              <a:t>Memoryless</a:t>
            </a:r>
          </a:p>
          <a:p>
            <a:pPr algn="ctr"/>
            <a:r>
              <a:rPr lang="en-US" sz="4400" dirty="0"/>
              <a:t>Logic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2DA6B0F-9CB7-DBDF-9C75-94195A469DDA}"/>
              </a:ext>
            </a:extLst>
          </p:cNvPr>
          <p:cNvSpPr txBox="1"/>
          <p:nvPr/>
        </p:nvSpPr>
        <p:spPr>
          <a:xfrm>
            <a:off x="8451328" y="2776147"/>
            <a:ext cx="137088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dirty="0"/>
              <a:t>Regs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E30ED6C-D583-F3AA-0D2B-6EF7CE4FB9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0070C0"/>
                </a:solidFill>
              </a:rPr>
              <a:t>Optimized RTL Strategy - Partition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81E0455-B1D5-5B31-CF08-7EF65B6D59DC}"/>
              </a:ext>
            </a:extLst>
          </p:cNvPr>
          <p:cNvCxnSpPr>
            <a:cxnSpLocks/>
          </p:cNvCxnSpPr>
          <p:nvPr/>
        </p:nvCxnSpPr>
        <p:spPr>
          <a:xfrm>
            <a:off x="1721224" y="5798359"/>
            <a:ext cx="41872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83E141C2-7CC2-C5A7-AF03-9CE2FD7EE5FD}"/>
              </a:ext>
            </a:extLst>
          </p:cNvPr>
          <p:cNvCxnSpPr/>
          <p:nvPr/>
        </p:nvCxnSpPr>
        <p:spPr>
          <a:xfrm>
            <a:off x="2139950" y="5708338"/>
            <a:ext cx="88900" cy="9002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774FF884-AF7A-AFEA-408E-6B7DDE4189D5}"/>
              </a:ext>
            </a:extLst>
          </p:cNvPr>
          <p:cNvCxnSpPr>
            <a:cxnSpLocks/>
          </p:cNvCxnSpPr>
          <p:nvPr/>
        </p:nvCxnSpPr>
        <p:spPr>
          <a:xfrm flipV="1">
            <a:off x="2133600" y="5797238"/>
            <a:ext cx="88900" cy="9002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6B1CC2E6-7A0C-7A6F-C66D-D471120723AE}"/>
              </a:ext>
            </a:extLst>
          </p:cNvPr>
          <p:cNvSpPr txBox="1"/>
          <p:nvPr/>
        </p:nvSpPr>
        <p:spPr>
          <a:xfrm>
            <a:off x="2184400" y="5658738"/>
            <a:ext cx="4555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CLK</a:t>
            </a:r>
          </a:p>
        </p:txBody>
      </p:sp>
    </p:spTree>
    <p:extLst>
      <p:ext uri="{BB962C8B-B14F-4D97-AF65-F5344CB8AC3E}">
        <p14:creationId xmlns:p14="http://schemas.microsoft.com/office/powerpoint/2010/main" val="41593628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1FEC7D-1CF6-D5FE-10C5-191168DF9B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BA3289D-18B6-F8DC-630B-0EDC38BD1386}"/>
              </a:ext>
            </a:extLst>
          </p:cNvPr>
          <p:cNvSpPr txBox="1"/>
          <p:nvPr/>
        </p:nvSpPr>
        <p:spPr>
          <a:xfrm>
            <a:off x="4638196" y="3533428"/>
            <a:ext cx="291560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dirty="0"/>
              <a:t>RTL BLOCK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803B699-22FF-319D-F517-DE9855AECF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8688" y="2583004"/>
            <a:ext cx="8993052" cy="3871585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7FA61CE7-5F84-250B-AE0F-41C1D0A4C1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0070C0"/>
                </a:solidFill>
              </a:rPr>
              <a:t>Optimized RTL Strategy - Partition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E31AE3B-305B-261D-A489-642CEDA979B1}"/>
              </a:ext>
            </a:extLst>
          </p:cNvPr>
          <p:cNvCxnSpPr>
            <a:cxnSpLocks/>
          </p:cNvCxnSpPr>
          <p:nvPr/>
        </p:nvCxnSpPr>
        <p:spPr>
          <a:xfrm>
            <a:off x="1721224" y="2420471"/>
            <a:ext cx="41872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75E703F2-479E-C710-737B-796CF30B655F}"/>
              </a:ext>
            </a:extLst>
          </p:cNvPr>
          <p:cNvSpPr txBox="1"/>
          <p:nvPr/>
        </p:nvSpPr>
        <p:spPr>
          <a:xfrm>
            <a:off x="2184400" y="2280850"/>
            <a:ext cx="4555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CLK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8038851B-6CEE-DB25-2392-1B706E167B54}"/>
              </a:ext>
            </a:extLst>
          </p:cNvPr>
          <p:cNvCxnSpPr>
            <a:cxnSpLocks/>
          </p:cNvCxnSpPr>
          <p:nvPr/>
        </p:nvCxnSpPr>
        <p:spPr>
          <a:xfrm>
            <a:off x="2194564" y="6336250"/>
            <a:ext cx="41872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84428638-B9BB-EF08-377B-98D22094FE57}"/>
              </a:ext>
            </a:extLst>
          </p:cNvPr>
          <p:cNvSpPr txBox="1"/>
          <p:nvPr/>
        </p:nvSpPr>
        <p:spPr>
          <a:xfrm>
            <a:off x="1721820" y="6196629"/>
            <a:ext cx="4555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CLK</a:t>
            </a:r>
          </a:p>
        </p:txBody>
      </p:sp>
    </p:spTree>
    <p:extLst>
      <p:ext uri="{BB962C8B-B14F-4D97-AF65-F5344CB8AC3E}">
        <p14:creationId xmlns:p14="http://schemas.microsoft.com/office/powerpoint/2010/main" val="37235955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6491BB-7E0B-6FCA-19AE-0A83D8181E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A08922D-DC98-FFAD-6D11-EB70E3DE35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6349" y="1472500"/>
            <a:ext cx="9139301" cy="502037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F232AF7-A184-47FA-C843-797F237E98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0070C0"/>
                </a:solidFill>
              </a:rPr>
              <a:t>Optimized RTL Strategy - Partition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02F60D0-E08D-D721-E56E-327BE7BB294E}"/>
              </a:ext>
            </a:extLst>
          </p:cNvPr>
          <p:cNvCxnSpPr>
            <a:cxnSpLocks/>
          </p:cNvCxnSpPr>
          <p:nvPr/>
        </p:nvCxnSpPr>
        <p:spPr>
          <a:xfrm>
            <a:off x="1882589" y="6336250"/>
            <a:ext cx="41872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28324BB4-FCF2-A4D7-E4C2-52EFDB368CE5}"/>
              </a:ext>
            </a:extLst>
          </p:cNvPr>
          <p:cNvSpPr txBox="1"/>
          <p:nvPr/>
        </p:nvSpPr>
        <p:spPr>
          <a:xfrm>
            <a:off x="1409845" y="6196629"/>
            <a:ext cx="4555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CLK</a:t>
            </a:r>
          </a:p>
        </p:txBody>
      </p:sp>
    </p:spTree>
    <p:extLst>
      <p:ext uri="{BB962C8B-B14F-4D97-AF65-F5344CB8AC3E}">
        <p14:creationId xmlns:p14="http://schemas.microsoft.com/office/powerpoint/2010/main" val="28024672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205</Words>
  <Application>Microsoft Office PowerPoint</Application>
  <PresentationFormat>Widescreen</PresentationFormat>
  <Paragraphs>36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Source Sans Pro</vt:lpstr>
      <vt:lpstr>Office Theme</vt:lpstr>
      <vt:lpstr>Verilog for Mixed-Signal</vt:lpstr>
      <vt:lpstr>Verilog – The Basics</vt:lpstr>
      <vt:lpstr>Optimized RTL Strategy</vt:lpstr>
      <vt:lpstr>Optimized RTL Strategy - Partition</vt:lpstr>
      <vt:lpstr>Optimized RTL Strategy - Partition</vt:lpstr>
      <vt:lpstr>Optimized RTL Strategy - Partition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Greg Warwar</dc:creator>
  <cp:lastModifiedBy>Greg Warwar</cp:lastModifiedBy>
  <cp:revision>2</cp:revision>
  <dcterms:created xsi:type="dcterms:W3CDTF">2025-10-07T16:16:31Z</dcterms:created>
  <dcterms:modified xsi:type="dcterms:W3CDTF">2025-10-07T17:26:41Z</dcterms:modified>
</cp:coreProperties>
</file>