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48"/>
  </p:notesMasterIdLst>
  <p:handoutMasterIdLst>
    <p:handoutMasterId r:id="rId49"/>
  </p:handoutMasterIdLst>
  <p:sldIdLst>
    <p:sldId id="410" r:id="rId5"/>
    <p:sldId id="383" r:id="rId6"/>
    <p:sldId id="414" r:id="rId7"/>
    <p:sldId id="417" r:id="rId8"/>
    <p:sldId id="420" r:id="rId9"/>
    <p:sldId id="422" r:id="rId10"/>
    <p:sldId id="423" r:id="rId11"/>
    <p:sldId id="425" r:id="rId12"/>
    <p:sldId id="426" r:id="rId13"/>
    <p:sldId id="427" r:id="rId14"/>
    <p:sldId id="429" r:id="rId15"/>
    <p:sldId id="428" r:id="rId16"/>
    <p:sldId id="431" r:id="rId17"/>
    <p:sldId id="432" r:id="rId18"/>
    <p:sldId id="433" r:id="rId19"/>
    <p:sldId id="434" r:id="rId20"/>
    <p:sldId id="435" r:id="rId21"/>
    <p:sldId id="437" r:id="rId22"/>
    <p:sldId id="436" r:id="rId23"/>
    <p:sldId id="438" r:id="rId24"/>
    <p:sldId id="440" r:id="rId25"/>
    <p:sldId id="439" r:id="rId26"/>
    <p:sldId id="441" r:id="rId27"/>
    <p:sldId id="442" r:id="rId28"/>
    <p:sldId id="443" r:id="rId29"/>
    <p:sldId id="444" r:id="rId30"/>
    <p:sldId id="445" r:id="rId31"/>
    <p:sldId id="447" r:id="rId32"/>
    <p:sldId id="448" r:id="rId33"/>
    <p:sldId id="449" r:id="rId34"/>
    <p:sldId id="450" r:id="rId35"/>
    <p:sldId id="451" r:id="rId36"/>
    <p:sldId id="452" r:id="rId37"/>
    <p:sldId id="453" r:id="rId38"/>
    <p:sldId id="454" r:id="rId39"/>
    <p:sldId id="462" r:id="rId40"/>
    <p:sldId id="455" r:id="rId41"/>
    <p:sldId id="456" r:id="rId42"/>
    <p:sldId id="457" r:id="rId43"/>
    <p:sldId id="461" r:id="rId44"/>
    <p:sldId id="458" r:id="rId45"/>
    <p:sldId id="459" r:id="rId46"/>
    <p:sldId id="39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7D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8" autoAdjust="0"/>
    <p:restoredTop sz="96327" autoAdjust="0"/>
  </p:normalViewPr>
  <p:slideViewPr>
    <p:cSldViewPr snapToGrid="0">
      <p:cViewPr varScale="1">
        <p:scale>
          <a:sx n="250" d="100"/>
          <a:sy n="250" d="100"/>
        </p:scale>
        <p:origin x="192" y="3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95" d="100"/>
          <a:sy n="195" d="100"/>
        </p:scale>
        <p:origin x="6480" y="1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EDD12-BCD5-485B-BCBC-34BB01D7923C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30DF-5933-439D-898F-38E9AC9BA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453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416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2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74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g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1475720" cy="61617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841248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EF4059-AD25-EC21-86D5-5D2E26687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767546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0933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698" r:id="rId2"/>
    <p:sldLayoutId id="2147483710" r:id="rId3"/>
    <p:sldLayoutId id="2147483700" r:id="rId4"/>
    <p:sldLayoutId id="2147483701" r:id="rId5"/>
    <p:sldLayoutId id="2147483712" r:id="rId6"/>
    <p:sldLayoutId id="2147483659" r:id="rId7"/>
    <p:sldLayoutId id="2147483709" r:id="rId8"/>
    <p:sldLayoutId id="2147483708" r:id="rId9"/>
    <p:sldLayoutId id="2147483707" r:id="rId10"/>
    <p:sldLayoutId id="2147483706" r:id="rId11"/>
    <p:sldLayoutId id="2147483705" r:id="rId12"/>
    <p:sldLayoutId id="2147483704" r:id="rId13"/>
    <p:sldLayoutId id="2147483703" r:id="rId14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en.wikipedia.org/wiki/Scrambler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nburst-design.com/papers/CummingsSNUG2002SJ_FIFO1.pd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gregwarwar@gmail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D9D6-2977-ABCD-FDF8-51AFA5064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7880" y="411479"/>
            <a:ext cx="5898424" cy="3291840"/>
          </a:xfrm>
        </p:spPr>
        <p:txBody>
          <a:bodyPr/>
          <a:lstStyle/>
          <a:p>
            <a:r>
              <a:rPr lang="en-US" dirty="0"/>
              <a:t>PRBS Patterns</a:t>
            </a:r>
            <a:br>
              <a:rPr lang="en-US" dirty="0"/>
            </a:br>
            <a:br>
              <a:rPr lang="en-US" dirty="0"/>
            </a:br>
            <a:br>
              <a:rPr lang="en-US" sz="2000" dirty="0"/>
            </a:br>
            <a:r>
              <a:rPr lang="en-US" sz="2400" dirty="0"/>
              <a:t>Theory, Generation, Checking, Uses, Pitfalls, and Practical Implementation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14AB3-45D8-E007-BF2F-C0569E948685}"/>
              </a:ext>
            </a:extLst>
          </p:cNvPr>
          <p:cNvSpPr txBox="1">
            <a:spLocks/>
          </p:cNvSpPr>
          <p:nvPr/>
        </p:nvSpPr>
        <p:spPr>
          <a:xfrm>
            <a:off x="6299835" y="4568602"/>
            <a:ext cx="5486400" cy="1645920"/>
          </a:xfrm>
          <a:prstGeom prst="rect">
            <a:avLst/>
          </a:prstGeom>
        </p:spPr>
        <p:txBody>
          <a:bodyPr/>
          <a:lstStyle>
            <a:lvl1pPr marL="228600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5D7D40"/>
                </a:solidFill>
                <a:latin typeface="+mj-lt"/>
              </a:rPr>
              <a:t>Greg Warwar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5D7D40"/>
                </a:solidFill>
                <a:latin typeface="+mj-lt"/>
              </a:rPr>
              <a:t>November 12, 2024</a:t>
            </a:r>
          </a:p>
          <a:p>
            <a:pPr marL="0" indent="0">
              <a:buNone/>
            </a:pPr>
            <a:r>
              <a:rPr lang="en-US" dirty="0">
                <a:solidFill>
                  <a:srgbClr val="5D7D40"/>
                </a:solidFill>
                <a:latin typeface="+mj-lt"/>
              </a:rPr>
              <a:t>	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304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DF7DD-A040-29DE-DC15-DDCBF4D9B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53A6DFA-B31C-C1F9-2B2E-92B92056D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State Machine – 3 Flip Flops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2A66AD-3ECB-61BF-E9CA-C92338887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2" y="1133301"/>
            <a:ext cx="9648303" cy="482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79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AF70B-84BA-04BC-874C-68B9F3B5E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845BBDC-CD80-DD74-18E9-C563CB3D7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State Machine – 3 Flip Flops (run)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B6D10-335C-4CE5-BCE1-498715BEE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2" y="1133301"/>
            <a:ext cx="9648302" cy="482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59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CB8D9-00E0-CFCF-6073-A05D486B6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63884868-869C-EEA0-B1B3-81545CC8F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State Machine – 3 Flip Flops (end)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32CE1-3C84-FF14-08E6-6CB6682D2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2" y="1133301"/>
            <a:ext cx="9648303" cy="482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78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E8AAB-8BDC-9AC9-0769-2C76CFA31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6DD6E116-5BA7-D877-A756-DB5C09928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State Machine – 3 Flip Flops </a:t>
            </a:r>
            <a:r>
              <a:rPr lang="en-US" sz="2400" dirty="0"/>
              <a:t>(0 1 0)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C0909-CCF6-7F20-A6E5-2C6BE2AF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3" y="1133301"/>
            <a:ext cx="9648301" cy="482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52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FB923-BACC-EA13-3D98-F9DA2C64E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DD521EFB-7F8D-E5E9-0F15-65CC42041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State Machine – 3 Flip Flops </a:t>
            </a:r>
            <a:r>
              <a:rPr lang="en-US" sz="2400" dirty="0"/>
              <a:t>(0 1 0) run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284516-89C8-CB8B-895D-E0015244E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3" y="1133301"/>
            <a:ext cx="9648301" cy="48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77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DDCDE-354C-4FB2-41AC-F50C3BA04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23E9674F-5B74-64CA-7053-9D1DC58DF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State Machine – 3 Flip Flops </a:t>
            </a:r>
            <a:r>
              <a:rPr lang="en-US" sz="2400" dirty="0"/>
              <a:t>(0 1 0) end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148DF-97E7-4B66-1B4F-676293697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3" y="1133301"/>
            <a:ext cx="9648301" cy="482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72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96054-C825-490D-97D4-8920556A6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Flip Flops / Number of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56254-8228-E951-46E1-1796DB6DB7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37817" y="1120140"/>
            <a:ext cx="10032263" cy="44116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N Flip Flops </a:t>
            </a:r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 2</a:t>
            </a:r>
            <a:r>
              <a:rPr lang="en-US" b="1" baseline="30000" dirty="0">
                <a:solidFill>
                  <a:srgbClr val="002060"/>
                </a:solidFill>
                <a:sym typeface="Wingdings" panose="05000000000000000000" pitchFamily="2" charset="2"/>
              </a:rPr>
              <a:t>N</a:t>
            </a:r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 Possible States</a:t>
            </a:r>
          </a:p>
          <a:p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The next state is uniquely determined by the present state and feedback logic</a:t>
            </a:r>
          </a:p>
          <a:p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As a counter cycles through its states it may :</a:t>
            </a:r>
          </a:p>
          <a:p>
            <a:pPr marL="859536" lvl="1" indent="-457200">
              <a:buAutoNum type="arabicPeriod"/>
            </a:pPr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Cycle through all 2</a:t>
            </a:r>
            <a:r>
              <a:rPr lang="en-US" b="1" baseline="30000" dirty="0">
                <a:solidFill>
                  <a:srgbClr val="002060"/>
                </a:solidFill>
                <a:sym typeface="Wingdings" panose="05000000000000000000" pitchFamily="2" charset="2"/>
              </a:rPr>
              <a:t>N</a:t>
            </a:r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 possible states</a:t>
            </a:r>
          </a:p>
          <a:p>
            <a:pPr marL="859536" lvl="1" indent="-457200">
              <a:buAutoNum type="arabicPeriod"/>
            </a:pPr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Cycle through M states, where M &lt; 2</a:t>
            </a:r>
            <a:r>
              <a:rPr lang="en-US" b="1" baseline="30000" dirty="0">
                <a:solidFill>
                  <a:srgbClr val="002060"/>
                </a:solidFill>
                <a:sym typeface="Wingdings" panose="05000000000000000000" pitchFamily="2" charset="2"/>
              </a:rPr>
              <a:t>N</a:t>
            </a:r>
          </a:p>
          <a:p>
            <a:pPr marL="859536" lvl="1" indent="-457200">
              <a:buAutoNum type="arabicPeriod"/>
            </a:pPr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Have more than one stable mode of operation</a:t>
            </a:r>
          </a:p>
          <a:p>
            <a:pPr marL="859536" lvl="1" indent="-457200">
              <a:buAutoNum type="arabicPeriod"/>
            </a:pPr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Have lock up states</a:t>
            </a:r>
          </a:p>
          <a:p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The individual bits may have a single frequency or pseudo-random behavior</a:t>
            </a:r>
          </a:p>
          <a:p>
            <a:pPr marL="916686" lvl="1" indent="-514350">
              <a:buAutoNum type="arabicPeriod"/>
            </a:pP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39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C9158-5488-8EB9-298A-A4F44FCD4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99719BD-6B47-BFC9-1FF3-46AD703B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Counter– 3 Flip Flops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15866-924B-259B-457C-B5297C18B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3" y="1133301"/>
            <a:ext cx="9648301" cy="48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1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2AEED-5EB5-A28C-14CB-9FF3A7B0D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944BDB8-CE8E-E72E-D289-26C47C497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Counter– 3 Flip Flops (run)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95A063-E2F9-DACC-4D1D-B46AEF9D0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3" y="1133301"/>
            <a:ext cx="9648300" cy="48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51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4192E-ED24-9C49-EAC6-1A3E80297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AEA6D29-2659-7492-E87A-83AC2F9F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Counter– 3 Flip Flops (end)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92D196-8303-B4C4-BFDC-32AFA50AD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3" y="1133301"/>
            <a:ext cx="9648301" cy="48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56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0BF65-C84B-45C3-72CA-AFDA6885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89572"/>
            <a:ext cx="6787747" cy="159350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EBC2C-6DD7-5003-38EB-40753046FE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724" y="2281238"/>
            <a:ext cx="8828751" cy="3709987"/>
          </a:xfrm>
        </p:spPr>
        <p:txBody>
          <a:bodyPr tIns="457200">
            <a:normAutofit fontScale="92500" lnSpcReduction="20000"/>
          </a:bodyPr>
          <a:lstStyle/>
          <a:p>
            <a:r>
              <a:rPr lang="en-US" dirty="0"/>
              <a:t>The building blocks</a:t>
            </a:r>
          </a:p>
          <a:p>
            <a:r>
              <a:rPr lang="en-US" dirty="0"/>
              <a:t>How do they work?</a:t>
            </a:r>
          </a:p>
          <a:p>
            <a:r>
              <a:rPr lang="en-US" dirty="0"/>
              <a:t>Amazing Properties</a:t>
            </a:r>
          </a:p>
          <a:p>
            <a:r>
              <a:rPr lang="en-US" dirty="0"/>
              <a:t>Working with them efficiently – Verilog / Python</a:t>
            </a:r>
          </a:p>
          <a:p>
            <a:r>
              <a:rPr lang="en-US" dirty="0"/>
              <a:t>Related Uses – Dither / Scrambling</a:t>
            </a:r>
          </a:p>
          <a:p>
            <a:r>
              <a:rPr lang="en-US" dirty="0"/>
              <a:t>8B/10B Encoder-Decoder Example</a:t>
            </a:r>
          </a:p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346685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0C190-4332-15DB-4C63-4BF9D52F7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CDF37C7-6331-E82D-816F-F40E1DE5E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Div-by-5 : 3 Flip Flops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2264B-4012-5913-41B7-F360D1D31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4" y="1133301"/>
            <a:ext cx="9648299" cy="48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76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2678-7994-9389-C4A4-717E68AA1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9ECFA13-F1C0-BB82-E5CA-764576F5D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Div-by-5 : 3 Flip Flops (run)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D5C54-D00D-BAD2-F6ED-F93898FFC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4" y="1133301"/>
            <a:ext cx="9648299" cy="48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09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40596-6EF6-B5DB-509F-1A85B083C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555EF18-331F-BB70-6571-FAB0C2C6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Div-by-5 : 3 Flip Flops (end)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1D9776-A65A-27AE-BA82-896CAD5CD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4" y="1133301"/>
            <a:ext cx="9648299" cy="48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03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5E902-C5E1-B902-2B51-54E8BFECC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A813ED1-FB14-767F-7B77-63C33A8E6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Div-by-5 : 3 Flip Flops – (0 1 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63383D-A5BB-D702-A2DB-326F766E3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4" y="1133301"/>
            <a:ext cx="9648299" cy="48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55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9224D-C0D2-B68D-4B09-18B4723A5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9C1AD30-7DE6-5F39-39D4-07974F8C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Div-by-5 : 3 Flip Flops (run) – (0 1 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1DA4D-D95C-1C6B-438A-2AA637F0E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4" y="1133301"/>
            <a:ext cx="9648298" cy="48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16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7B49F-8B6A-5791-9FC0-37EA7027C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441F986-E14B-3723-7415-B9C164CF4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Div-by-5 : 3 Flip Flops (end) – (0 1 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5B4E6-1A87-0D64-85D4-ACDCFAEE7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4" y="1133301"/>
            <a:ext cx="9648299" cy="48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92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01C37-AFC3-A2BA-BF9D-10B3DFD8B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5432071-F36C-210D-014D-46BBA2744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 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59575-F5BD-BECA-FCCF-263A2F368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" y="928537"/>
            <a:ext cx="9966960" cy="416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81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EC4AF-3A3C-A9D1-8535-BAE1BEB0E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E3011F8-327F-3126-AAF8-FB549E43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 Summary – What Next?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535844-2D57-66FD-3465-C0CB78560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" y="928537"/>
            <a:ext cx="9966960" cy="41682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F17152-BFFF-AC88-58FB-3808814B9BE6}"/>
              </a:ext>
            </a:extLst>
          </p:cNvPr>
          <p:cNvSpPr txBox="1"/>
          <p:nvPr/>
        </p:nvSpPr>
        <p:spPr>
          <a:xfrm>
            <a:off x="2781300" y="5284470"/>
            <a:ext cx="6225540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All of these counters generate simple patterns.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Can we build a counter with a pseudo-random pattern?</a:t>
            </a:r>
          </a:p>
        </p:txBody>
      </p:sp>
    </p:spTree>
    <p:extLst>
      <p:ext uri="{BB962C8B-B14F-4D97-AF65-F5344CB8AC3E}">
        <p14:creationId xmlns:p14="http://schemas.microsoft.com/office/powerpoint/2010/main" val="1788976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79073-87C6-C8D0-DF89-C34F81934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7D198E0-5AEB-E144-4269-4AD8E37A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PRBS3 : 2</a:t>
            </a:r>
            <a:r>
              <a:rPr lang="en-US" baseline="30000" dirty="0"/>
              <a:t>3</a:t>
            </a:r>
            <a:r>
              <a:rPr lang="en-US" dirty="0"/>
              <a:t>-1 Pseudo-Random Binary Seq.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252C3-976D-255F-8127-5DF71B5A6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4" y="1133301"/>
            <a:ext cx="9648299" cy="48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48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0861F-16D3-8EAE-7C8A-E4553E5A2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25FAEAC8-30BD-D997-7F48-EDF87234E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PRBS3 : 2</a:t>
            </a:r>
            <a:r>
              <a:rPr lang="en-US" baseline="30000" dirty="0"/>
              <a:t>3</a:t>
            </a:r>
            <a:r>
              <a:rPr lang="en-US" dirty="0"/>
              <a:t>-1 Pseudo-Random Binary Seq. </a:t>
            </a:r>
            <a:r>
              <a:rPr lang="en-US" sz="2000" dirty="0"/>
              <a:t>(run)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FE096-13C5-5D17-B475-99DA71A76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4" y="1133301"/>
            <a:ext cx="9648298" cy="48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28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FE3B9-7E6A-53B7-3CD6-D765BD699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0F0F04-6E65-3C65-44E3-20706BFD5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541" y="1059726"/>
            <a:ext cx="8025001" cy="532445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C6222B39-D6BF-41FF-A195-4C4BD8934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 Gates – The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2281585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02279-6992-8E06-3C3C-112E063E0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8AA0D21-773B-65FF-1593-A1CA0A12A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PRBS3 : 2</a:t>
            </a:r>
            <a:r>
              <a:rPr lang="en-US" baseline="30000" dirty="0"/>
              <a:t>3</a:t>
            </a:r>
            <a:r>
              <a:rPr lang="en-US" dirty="0"/>
              <a:t>-1 Pseudo-Random Binary Seq. </a:t>
            </a:r>
            <a:r>
              <a:rPr lang="en-US" sz="1800" dirty="0"/>
              <a:t>(end)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B5AF5-FE0B-8EA0-CD17-0EC10547F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5" y="1133301"/>
            <a:ext cx="9648297" cy="48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05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85079-4F6A-1C7F-8599-8193F1D37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D9465-B74B-2396-2C59-C8167976A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PRBS 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7B32C-3DD5-5AE9-910F-CC89FA4AFE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44853" y="1023673"/>
            <a:ext cx="7385415" cy="535196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Length of sequence is (2</a:t>
            </a:r>
            <a:r>
              <a:rPr lang="en-US" b="1" baseline="30000" dirty="0">
                <a:solidFill>
                  <a:srgbClr val="002060"/>
                </a:solidFill>
              </a:rPr>
              <a:t>N</a:t>
            </a:r>
            <a:r>
              <a:rPr lang="en-US" b="1" dirty="0">
                <a:solidFill>
                  <a:srgbClr val="002060"/>
                </a:solidFill>
              </a:rPr>
              <a:t>-1)</a:t>
            </a:r>
          </a:p>
          <a:p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One lockup state</a:t>
            </a:r>
          </a:p>
          <a:p>
            <a:pPr lvl="1"/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With XNOR feedback all 1’s is the lockup state</a:t>
            </a:r>
          </a:p>
          <a:p>
            <a:pPr lvl="1"/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With XOR    feedback all 0’s is the lockup state</a:t>
            </a:r>
          </a:p>
          <a:p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Subsampling a PRBS results in the same PRBS sequence</a:t>
            </a:r>
          </a:p>
          <a:p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Similar structures are used to generate and check PRBS patterns</a:t>
            </a:r>
          </a:p>
        </p:txBody>
      </p:sp>
      <p:pic>
        <p:nvPicPr>
          <p:cNvPr id="7" name="Picture 6" descr="A table of numbers and letters&#10;&#10;Description automatically generated">
            <a:extLst>
              <a:ext uri="{FF2B5EF4-FFF2-40B4-BE49-F238E27FC236}">
                <a16:creationId xmlns:a16="http://schemas.microsoft.com/office/drawing/2014/main" id="{DD7BC690-B5CF-AE40-BB2C-41DA0DAD5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066" y="1024311"/>
            <a:ext cx="3489156" cy="4809377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51D1A0-7E39-3F79-9D51-0A4AAB8D7717}"/>
              </a:ext>
            </a:extLst>
          </p:cNvPr>
          <p:cNvSpPr txBox="1"/>
          <p:nvPr/>
        </p:nvSpPr>
        <p:spPr>
          <a:xfrm>
            <a:off x="8556771" y="5889078"/>
            <a:ext cx="24978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- </a:t>
            </a:r>
            <a:r>
              <a:rPr lang="en-US" sz="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https://docs.amd.com/v/u/en-US/xapp052</a:t>
            </a:r>
            <a:endParaRPr lang="en-US" sz="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ED8083-4348-9C8E-4A55-A3789DE96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484" y="4380608"/>
            <a:ext cx="7271857" cy="145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59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87921-3780-D1A3-7E02-2DC773760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14F3B-B108-8006-F05E-E0EF3B500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PRBS 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0BE3F-403A-0608-DAA9-AF4EBEE3B9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44853" y="914626"/>
            <a:ext cx="7385415" cy="1455267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In this labeling scheme b[0] is the first bit shifted out</a:t>
            </a:r>
          </a:p>
          <a:p>
            <a:r>
              <a:rPr lang="en-US" b="1" dirty="0">
                <a:solidFill>
                  <a:srgbClr val="002060"/>
                </a:solidFill>
              </a:rPr>
              <a:t>New bits are created with the recurrence relations</a:t>
            </a:r>
          </a:p>
          <a:p>
            <a:pPr marL="402336" lvl="1" indent="0">
              <a:buNone/>
            </a:pPr>
            <a:r>
              <a:rPr lang="en-US" b="1" dirty="0">
                <a:solidFill>
                  <a:srgbClr val="002060"/>
                </a:solidFill>
              </a:rPr>
              <a:t>PRBS3 </a:t>
            </a:r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: b[</a:t>
            </a:r>
            <a:r>
              <a:rPr lang="en-US" b="1" dirty="0" err="1">
                <a:solidFill>
                  <a:srgbClr val="002060"/>
                </a:solidFill>
                <a:sym typeface="Wingdings" panose="05000000000000000000" pitchFamily="2" charset="2"/>
              </a:rPr>
              <a:t>i</a:t>
            </a:r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] = b[i-2] + b[i-3] + 1</a:t>
            </a:r>
          </a:p>
          <a:p>
            <a:pPr marL="402336" lvl="1" indent="0">
              <a:buNone/>
            </a:pPr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PRBS9 : b[</a:t>
            </a:r>
            <a:r>
              <a:rPr lang="en-US" b="1" dirty="0" err="1">
                <a:solidFill>
                  <a:srgbClr val="002060"/>
                </a:solidFill>
                <a:sym typeface="Wingdings" panose="05000000000000000000" pitchFamily="2" charset="2"/>
              </a:rPr>
              <a:t>i</a:t>
            </a:r>
            <a:r>
              <a:rPr lang="en-US" b="1" dirty="0">
                <a:solidFill>
                  <a:srgbClr val="002060"/>
                </a:solidFill>
                <a:sym typeface="Wingdings" panose="05000000000000000000" pitchFamily="2" charset="2"/>
              </a:rPr>
              <a:t>] = b[i-5] + b[i-9] + 1</a:t>
            </a:r>
            <a:endParaRPr lang="en-US" b="1" dirty="0">
              <a:solidFill>
                <a:srgbClr val="002060"/>
              </a:solidFill>
            </a:endParaRPr>
          </a:p>
          <a:p>
            <a:pPr lvl="1"/>
            <a:endParaRPr lang="en-US" b="1" dirty="0">
              <a:solidFill>
                <a:srgbClr val="002060"/>
              </a:solidFill>
            </a:endParaRPr>
          </a:p>
          <a:p>
            <a:pPr lvl="1"/>
            <a:endParaRPr lang="en-US" b="1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  <a:sym typeface="Wingdings" panose="05000000000000000000" pitchFamily="2" charset="2"/>
            </a:endParaRPr>
          </a:p>
        </p:txBody>
      </p:sp>
      <p:pic>
        <p:nvPicPr>
          <p:cNvPr id="7" name="Picture 6" descr="A table of numbers and letters&#10;&#10;Description automatically generated">
            <a:extLst>
              <a:ext uri="{FF2B5EF4-FFF2-40B4-BE49-F238E27FC236}">
                <a16:creationId xmlns:a16="http://schemas.microsoft.com/office/drawing/2014/main" id="{B63E4DD5-3011-9314-307E-4331527DC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066" y="1024311"/>
            <a:ext cx="3489156" cy="4809377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5FB5AE-8C9E-40B3-59DF-08F2696E5585}"/>
              </a:ext>
            </a:extLst>
          </p:cNvPr>
          <p:cNvSpPr txBox="1"/>
          <p:nvPr/>
        </p:nvSpPr>
        <p:spPr>
          <a:xfrm>
            <a:off x="8556771" y="5889078"/>
            <a:ext cx="24978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- </a:t>
            </a:r>
            <a:r>
              <a:rPr lang="en-US" sz="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https://docs.amd.com/v/u/en-US/xapp052</a:t>
            </a:r>
            <a:endParaRPr lang="en-US" sz="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1FF21C-DE95-C37D-8083-38B434BBA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89" y="2653797"/>
            <a:ext cx="7839514" cy="324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42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BD3D90-0D5C-F74D-5CD6-40A0E15DFA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87" y="2017552"/>
            <a:ext cx="11185379" cy="44940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AA7276-2C40-F0C6-5E91-5EAF21000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PRBS9 Generator / Checker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ADE6D-7A85-8D6C-1F58-BDD9C1FCCF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47830" y="830720"/>
            <a:ext cx="9171963" cy="369932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Feedback signal in checker is generated but not fed back!</a:t>
            </a:r>
          </a:p>
          <a:p>
            <a:r>
              <a:rPr lang="en-US" dirty="0">
                <a:solidFill>
                  <a:schemeClr val="accent4"/>
                </a:solidFill>
              </a:rPr>
              <a:t>Feedback signal is compared to incoming data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F53046-6B3D-6660-CB60-5B40B8CE8AEE}"/>
              </a:ext>
            </a:extLst>
          </p:cNvPr>
          <p:cNvCxnSpPr>
            <a:cxnSpLocks/>
          </p:cNvCxnSpPr>
          <p:nvPr/>
        </p:nvCxnSpPr>
        <p:spPr>
          <a:xfrm flipV="1">
            <a:off x="1895912" y="3343013"/>
            <a:ext cx="180363" cy="6249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69DCAB7-02B9-D68E-FE34-CF29892E859A}"/>
              </a:ext>
            </a:extLst>
          </p:cNvPr>
          <p:cNvSpPr txBox="1"/>
          <p:nvPr/>
        </p:nvSpPr>
        <p:spPr>
          <a:xfrm>
            <a:off x="847287" y="3923923"/>
            <a:ext cx="13464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These two signals</a:t>
            </a:r>
          </a:p>
          <a:p>
            <a:r>
              <a:rPr lang="en-US" sz="1050" dirty="0">
                <a:solidFill>
                  <a:srgbClr val="FF0000"/>
                </a:solidFill>
              </a:rPr>
              <a:t>should be equal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967028-C3BA-D81D-060C-53DFAFB4A82D}"/>
              </a:ext>
            </a:extLst>
          </p:cNvPr>
          <p:cNvSpPr txBox="1"/>
          <p:nvPr/>
        </p:nvSpPr>
        <p:spPr>
          <a:xfrm>
            <a:off x="3570913" y="5200447"/>
            <a:ext cx="13464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PRBS9 Generator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DB1535-1FB3-39E0-F9E5-96DAB7F74484}"/>
              </a:ext>
            </a:extLst>
          </p:cNvPr>
          <p:cNvSpPr txBox="1"/>
          <p:nvPr/>
        </p:nvSpPr>
        <p:spPr>
          <a:xfrm>
            <a:off x="3540155" y="3648030"/>
            <a:ext cx="13464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PRBS9 Checker</a:t>
            </a:r>
          </a:p>
        </p:txBody>
      </p:sp>
    </p:spTree>
    <p:extLst>
      <p:ext uri="{BB962C8B-B14F-4D97-AF65-F5344CB8AC3E}">
        <p14:creationId xmlns:p14="http://schemas.microsoft.com/office/powerpoint/2010/main" val="2137270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5B92E-2D68-E703-7DAF-3373A3AD7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98C31-8ACE-9DA3-E819-13C56D9F1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Generation and Checking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C209F-4155-1CB0-505B-C6349D7872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47830" y="1350828"/>
            <a:ext cx="9171963" cy="3699328"/>
          </a:xfrm>
        </p:spPr>
        <p:txBody>
          <a:bodyPr/>
          <a:lstStyle/>
          <a:p>
            <a:r>
              <a:rPr lang="en-US" dirty="0"/>
              <a:t>Generate more than one new bit each clock cycle</a:t>
            </a:r>
          </a:p>
          <a:p>
            <a:r>
              <a:rPr lang="en-US" dirty="0"/>
              <a:t>Example – Generate 20 bits per cycle of a PRBS31:</a:t>
            </a:r>
          </a:p>
          <a:p>
            <a:pPr lvl="1"/>
            <a:r>
              <a:rPr lang="en-US" dirty="0"/>
              <a:t>Keep 32-bits of the PRBS sequence in memory</a:t>
            </a:r>
          </a:p>
          <a:p>
            <a:pPr lvl="1"/>
            <a:r>
              <a:rPr lang="en-US" dirty="0"/>
              <a:t>Shift out 20-bits each clock cycle</a:t>
            </a:r>
          </a:p>
          <a:p>
            <a:pPr lvl="1"/>
            <a:r>
              <a:rPr lang="en-US" dirty="0"/>
              <a:t>Calculate 20-new bits each clock cycle</a:t>
            </a:r>
          </a:p>
          <a:p>
            <a:r>
              <a:rPr lang="en-US" dirty="0"/>
              <a:t>(see diagrams on following pages)</a:t>
            </a:r>
          </a:p>
        </p:txBody>
      </p:sp>
    </p:spTree>
    <p:extLst>
      <p:ext uri="{BB962C8B-B14F-4D97-AF65-F5344CB8AC3E}">
        <p14:creationId xmlns:p14="http://schemas.microsoft.com/office/powerpoint/2010/main" val="3335635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B4286-E8C8-74B0-2B51-F064EA408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39B2-7D91-F3AA-AA8E-E2EA58155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Generation and Checking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21DBA-737C-E2F8-1612-FB8D9C548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26" y="1197490"/>
            <a:ext cx="10928988" cy="452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22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ECD0C-A811-CC64-38DA-978BBB05A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51FE9-5161-79C7-0A49-34D33F7C8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Generation and Checking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7E860-F176-CA75-0980-26D9992C26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862095"/>
            <a:ext cx="11353800" cy="2445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9E2C8C-EB75-7D8F-7218-CBC52AF67370}"/>
              </a:ext>
            </a:extLst>
          </p:cNvPr>
          <p:cNvSpPr txBox="1"/>
          <p:nvPr/>
        </p:nvSpPr>
        <p:spPr>
          <a:xfrm>
            <a:off x="9833610" y="1920240"/>
            <a:ext cx="6367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PRBS31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31851-35A8-A1E3-3725-0875C874BB98}"/>
              </a:ext>
            </a:extLst>
          </p:cNvPr>
          <p:cNvSpPr txBox="1"/>
          <p:nvPr/>
        </p:nvSpPr>
        <p:spPr>
          <a:xfrm>
            <a:off x="6774180" y="2232660"/>
            <a:ext cx="6367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PRBS23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42FA9-F8D3-8480-6A3D-79A1ED954C2D}"/>
              </a:ext>
            </a:extLst>
          </p:cNvPr>
          <p:cNvSpPr txBox="1"/>
          <p:nvPr/>
        </p:nvSpPr>
        <p:spPr>
          <a:xfrm>
            <a:off x="5574030" y="2533650"/>
            <a:ext cx="6367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PRBS15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D36C9-EA14-1F48-AEE1-50B04BB326C2}"/>
              </a:ext>
            </a:extLst>
          </p:cNvPr>
          <p:cNvSpPr txBox="1"/>
          <p:nvPr/>
        </p:nvSpPr>
        <p:spPr>
          <a:xfrm>
            <a:off x="3147060" y="2838715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PRBS7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5828E4-DF32-5FB6-D13E-977169FA51B5}"/>
              </a:ext>
            </a:extLst>
          </p:cNvPr>
          <p:cNvSpPr txBox="1"/>
          <p:nvPr/>
        </p:nvSpPr>
        <p:spPr>
          <a:xfrm>
            <a:off x="3749040" y="5718810"/>
            <a:ext cx="411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(RTL Code Available in 8B/10B example)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4472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42AA5-0B99-4729-E8FF-6DDDC62E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Dithering – Break Limit Cycles / 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5408D-6F53-AA40-0173-286B92ADAD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16530" y="1722120"/>
            <a:ext cx="9353550" cy="4259216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A digital PRBS sequence allows a precise amount of “white” noise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It has a DC offset of 1 / (2</a:t>
            </a:r>
            <a:r>
              <a:rPr lang="en-US" baseline="30000" dirty="0">
                <a:solidFill>
                  <a:schemeClr val="accent3">
                    <a:lumMod val="75000"/>
                  </a:schemeClr>
                </a:solidFill>
              </a:rPr>
              <a:t>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-1)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It repeats with frequency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clk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/(2</a:t>
            </a:r>
            <a:r>
              <a:rPr lang="en-US" baseline="30000" dirty="0">
                <a:solidFill>
                  <a:schemeClr val="accent3">
                    <a:lumMod val="75000"/>
                  </a:schemeClr>
                </a:solidFill>
              </a:rPr>
              <a:t>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-1)</a:t>
            </a:r>
          </a:p>
        </p:txBody>
      </p:sp>
    </p:spTree>
    <p:extLst>
      <p:ext uri="{BB962C8B-B14F-4D97-AF65-F5344CB8AC3E}">
        <p14:creationId xmlns:p14="http://schemas.microsoft.com/office/powerpoint/2010/main" val="30392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7EA27-44F0-D702-606B-702C745A1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Dithering – </a:t>
            </a:r>
            <a:r>
              <a:rPr lang="en-US" dirty="0" err="1"/>
              <a:t>LTSpice</a:t>
            </a:r>
            <a:r>
              <a:rPr lang="en-US" dirty="0"/>
              <a:t> </a:t>
            </a:r>
            <a:r>
              <a:rPr lang="en-US" dirty="0" err="1"/>
              <a:t>Continus</a:t>
            </a:r>
            <a:r>
              <a:rPr lang="en-US" dirty="0"/>
              <a:t> Time </a:t>
            </a:r>
            <a:r>
              <a:rPr lang="el-GR" dirty="0"/>
              <a:t>ΣΔ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4B4B3-2AB4-1C18-7B09-8224B5899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926078"/>
            <a:ext cx="10885170" cy="56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501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7CC3A-1C11-9385-12D1-DA5D31EF3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A1502-CC9C-F147-E43C-38C48E7B9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Dithering – </a:t>
            </a:r>
            <a:r>
              <a:rPr lang="en-US" dirty="0" err="1"/>
              <a:t>LTSpice</a:t>
            </a:r>
            <a:r>
              <a:rPr lang="en-US" dirty="0"/>
              <a:t> </a:t>
            </a:r>
            <a:r>
              <a:rPr lang="en-US" dirty="0" err="1"/>
              <a:t>Continus</a:t>
            </a:r>
            <a:r>
              <a:rPr lang="en-US" dirty="0"/>
              <a:t> Time </a:t>
            </a:r>
            <a:r>
              <a:rPr lang="el-GR" dirty="0"/>
              <a:t>ΣΔ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08E93A-0C7F-CAB3-EC3A-92CC673B7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90" y="1010282"/>
            <a:ext cx="8649546" cy="528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74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62D5A-DBD3-3547-A33F-C068D8CDF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951B568-887D-CBCC-B327-60B304047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State Machine – 1 Flip Flop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85A719-2645-B8AA-5791-34F5292AF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7560" y="1236904"/>
            <a:ext cx="6741274" cy="524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68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DB605-25D8-CF35-BAAC-BD45843F0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Scrambler / De-scrambler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19F90-D394-63AB-E59A-FB71A01960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62850" y="1097280"/>
            <a:ext cx="4545330" cy="2784746"/>
          </a:xfrm>
          <a:ln>
            <a:solidFill>
              <a:schemeClr val="tx2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Self </a:t>
            </a:r>
            <a:r>
              <a:rPr lang="en-US" dirty="0" err="1"/>
              <a:t>Synchrnizing</a:t>
            </a:r>
            <a:endParaRPr lang="en-US" dirty="0"/>
          </a:p>
          <a:p>
            <a:r>
              <a:rPr lang="en-US" dirty="0"/>
              <a:t>It works much like a PRBS generator/checker.</a:t>
            </a:r>
          </a:p>
          <a:p>
            <a:r>
              <a:rPr lang="en-US" dirty="0"/>
              <a:t>The input is added to the sequence twice : Once in the scrambler and once in the de-scrambler.</a:t>
            </a:r>
          </a:p>
          <a:p>
            <a:r>
              <a:rPr lang="en-US" dirty="0"/>
              <a:t>Modulo-2 Math : A + B + B = A</a:t>
            </a:r>
          </a:p>
          <a:p>
            <a:r>
              <a:rPr lang="en-US" dirty="0">
                <a:hlinkClick r:id="rId2"/>
              </a:rPr>
              <a:t>https://en.wikipedia.org/wiki/Scrambler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4F0A2B-3EF5-4BBA-F72D-4B9E5454B6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40" y="4170417"/>
            <a:ext cx="6645800" cy="2137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EEDA84-9CBB-8DFA-F0C7-5B90C77941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40" y="1070510"/>
            <a:ext cx="6645800" cy="230047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EFF514-3D51-AF4C-CA36-A73E657CFADB}"/>
              </a:ext>
            </a:extLst>
          </p:cNvPr>
          <p:cNvCxnSpPr>
            <a:cxnSpLocks/>
          </p:cNvCxnSpPr>
          <p:nvPr/>
        </p:nvCxnSpPr>
        <p:spPr>
          <a:xfrm flipH="1" flipV="1">
            <a:off x="975360" y="1535430"/>
            <a:ext cx="952500" cy="28384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136827F-CA93-9BE3-B4E6-19A478DD5F9D}"/>
              </a:ext>
            </a:extLst>
          </p:cNvPr>
          <p:cNvSpPr txBox="1"/>
          <p:nvPr/>
        </p:nvSpPr>
        <p:spPr>
          <a:xfrm>
            <a:off x="3577590" y="5474970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Scrambler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599E59-5D11-256D-BA5D-DDAA32C8E274}"/>
              </a:ext>
            </a:extLst>
          </p:cNvPr>
          <p:cNvSpPr txBox="1"/>
          <p:nvPr/>
        </p:nvSpPr>
        <p:spPr>
          <a:xfrm>
            <a:off x="3001795" y="1775642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De-scrambler</a:t>
            </a:r>
          </a:p>
        </p:txBody>
      </p:sp>
    </p:spTree>
    <p:extLst>
      <p:ext uri="{BB962C8B-B14F-4D97-AF65-F5344CB8AC3E}">
        <p14:creationId xmlns:p14="http://schemas.microsoft.com/office/powerpoint/2010/main" val="1610971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288A8D-145B-9E70-9071-C5411AA065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839" y="860774"/>
            <a:ext cx="8610601" cy="5738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8528AB-42B6-F495-69E8-3A5CFBA94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8B/10B Encoding/Decoding Verification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E3E8B3-1552-97AD-326E-C27352C62E7B}"/>
              </a:ext>
            </a:extLst>
          </p:cNvPr>
          <p:cNvSpPr txBox="1"/>
          <p:nvPr/>
        </p:nvSpPr>
        <p:spPr>
          <a:xfrm>
            <a:off x="5993130" y="5905500"/>
            <a:ext cx="390525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" dirty="0">
                <a:solidFill>
                  <a:schemeClr val="bg1"/>
                </a:solidFill>
              </a:rPr>
              <a:t>References and Sources :</a:t>
            </a:r>
          </a:p>
          <a:p>
            <a:r>
              <a:rPr lang="en-US" sz="400" dirty="0">
                <a:solidFill>
                  <a:schemeClr val="bg1"/>
                </a:solidFill>
              </a:rPr>
              <a:t>// Cliff Cummings </a:t>
            </a:r>
            <a:r>
              <a:rPr lang="en-US" sz="400" dirty="0" err="1">
                <a:solidFill>
                  <a:schemeClr val="bg1"/>
                </a:solidFill>
              </a:rPr>
              <a:t>Fifo</a:t>
            </a:r>
            <a:r>
              <a:rPr lang="en-US" sz="400" dirty="0">
                <a:solidFill>
                  <a:schemeClr val="bg1"/>
                </a:solidFill>
              </a:rPr>
              <a:t> -  CummingsSNUG2002SJ_FIFO1_rev1_2.doc</a:t>
            </a:r>
          </a:p>
          <a:p>
            <a:r>
              <a:rPr lang="en-US" sz="400" dirty="0">
                <a:solidFill>
                  <a:schemeClr val="bg1"/>
                </a:solidFill>
              </a:rPr>
              <a:t>// </a:t>
            </a:r>
            <a:r>
              <a:rPr lang="en-US" sz="400" dirty="0">
                <a:solidFill>
                  <a:schemeClr val="bg1"/>
                </a:solidFill>
                <a:hlinkClick r:id="rId3"/>
              </a:rPr>
              <a:t>http://www.sunburst-design.com/papers/CummingsSNUG2002SJ_FIFO1.pdf</a:t>
            </a:r>
            <a:endParaRPr lang="en-US" sz="400" dirty="0">
              <a:solidFill>
                <a:schemeClr val="bg1"/>
              </a:solidFill>
            </a:endParaRPr>
          </a:p>
          <a:p>
            <a:endParaRPr lang="en-US" sz="400" dirty="0">
              <a:solidFill>
                <a:schemeClr val="bg1"/>
              </a:solidFill>
            </a:endParaRPr>
          </a:p>
          <a:p>
            <a:r>
              <a:rPr lang="en-US" sz="400" dirty="0">
                <a:solidFill>
                  <a:schemeClr val="bg1"/>
                </a:solidFill>
              </a:rPr>
              <a:t>// Chuck Benz, Hollis, NH   Copyright (c)2002</a:t>
            </a:r>
          </a:p>
          <a:p>
            <a:r>
              <a:rPr lang="en-US" sz="400" dirty="0">
                <a:solidFill>
                  <a:schemeClr val="bg1"/>
                </a:solidFill>
              </a:rPr>
              <a:t>// module encode (</a:t>
            </a:r>
            <a:r>
              <a:rPr lang="en-US" sz="400" dirty="0" err="1">
                <a:solidFill>
                  <a:schemeClr val="bg1"/>
                </a:solidFill>
              </a:rPr>
              <a:t>datain</a:t>
            </a:r>
            <a:r>
              <a:rPr lang="en-US" sz="400" dirty="0">
                <a:solidFill>
                  <a:schemeClr val="bg1"/>
                </a:solidFill>
              </a:rPr>
              <a:t>, </a:t>
            </a:r>
            <a:r>
              <a:rPr lang="en-US" sz="400" dirty="0" err="1">
                <a:solidFill>
                  <a:schemeClr val="bg1"/>
                </a:solidFill>
              </a:rPr>
              <a:t>dispin</a:t>
            </a:r>
            <a:r>
              <a:rPr lang="en-US" sz="400" dirty="0">
                <a:solidFill>
                  <a:schemeClr val="bg1"/>
                </a:solidFill>
              </a:rPr>
              <a:t>, </a:t>
            </a:r>
            <a:r>
              <a:rPr lang="en-US" sz="400" dirty="0" err="1">
                <a:solidFill>
                  <a:schemeClr val="bg1"/>
                </a:solidFill>
              </a:rPr>
              <a:t>dataout</a:t>
            </a:r>
            <a:r>
              <a:rPr lang="en-US" sz="400" dirty="0">
                <a:solidFill>
                  <a:schemeClr val="bg1"/>
                </a:solidFill>
              </a:rPr>
              <a:t>, </a:t>
            </a:r>
            <a:r>
              <a:rPr lang="en-US" sz="400" dirty="0" err="1">
                <a:solidFill>
                  <a:schemeClr val="bg1"/>
                </a:solidFill>
              </a:rPr>
              <a:t>dispout</a:t>
            </a:r>
            <a:r>
              <a:rPr lang="en-US" sz="400" dirty="0">
                <a:solidFill>
                  <a:schemeClr val="bg1"/>
                </a:solidFill>
              </a:rPr>
              <a:t>) ;</a:t>
            </a:r>
          </a:p>
          <a:p>
            <a:r>
              <a:rPr lang="en-US" sz="400" dirty="0">
                <a:solidFill>
                  <a:schemeClr val="bg1"/>
                </a:solidFill>
              </a:rPr>
              <a:t>// </a:t>
            </a:r>
            <a:r>
              <a:rPr lang="fr-FR" sz="400" dirty="0">
                <a:solidFill>
                  <a:schemeClr val="bg1"/>
                </a:solidFill>
              </a:rPr>
              <a:t>module </a:t>
            </a:r>
            <a:r>
              <a:rPr lang="fr-FR" sz="400" dirty="0" err="1">
                <a:solidFill>
                  <a:schemeClr val="bg1"/>
                </a:solidFill>
              </a:rPr>
              <a:t>decode</a:t>
            </a:r>
            <a:r>
              <a:rPr lang="fr-FR" sz="400" dirty="0">
                <a:solidFill>
                  <a:schemeClr val="bg1"/>
                </a:solidFill>
              </a:rPr>
              <a:t> (</a:t>
            </a:r>
            <a:r>
              <a:rPr lang="fr-FR" sz="400" dirty="0" err="1">
                <a:solidFill>
                  <a:schemeClr val="bg1"/>
                </a:solidFill>
              </a:rPr>
              <a:t>datain</a:t>
            </a:r>
            <a:r>
              <a:rPr lang="fr-FR" sz="400" dirty="0">
                <a:solidFill>
                  <a:schemeClr val="bg1"/>
                </a:solidFill>
              </a:rPr>
              <a:t>, </a:t>
            </a:r>
            <a:r>
              <a:rPr lang="fr-FR" sz="400" dirty="0" err="1">
                <a:solidFill>
                  <a:schemeClr val="bg1"/>
                </a:solidFill>
              </a:rPr>
              <a:t>dispin</a:t>
            </a:r>
            <a:r>
              <a:rPr lang="fr-FR" sz="400" dirty="0">
                <a:solidFill>
                  <a:schemeClr val="bg1"/>
                </a:solidFill>
              </a:rPr>
              <a:t>, </a:t>
            </a:r>
            <a:r>
              <a:rPr lang="fr-FR" sz="400" dirty="0" err="1">
                <a:solidFill>
                  <a:schemeClr val="bg1"/>
                </a:solidFill>
              </a:rPr>
              <a:t>dataout</a:t>
            </a:r>
            <a:r>
              <a:rPr lang="fr-FR" sz="400" dirty="0">
                <a:solidFill>
                  <a:schemeClr val="bg1"/>
                </a:solidFill>
              </a:rPr>
              <a:t>, </a:t>
            </a:r>
            <a:r>
              <a:rPr lang="fr-FR" sz="400" dirty="0" err="1">
                <a:solidFill>
                  <a:schemeClr val="bg1"/>
                </a:solidFill>
              </a:rPr>
              <a:t>dispout</a:t>
            </a:r>
            <a:r>
              <a:rPr lang="fr-FR" sz="400" dirty="0">
                <a:solidFill>
                  <a:schemeClr val="bg1"/>
                </a:solidFill>
              </a:rPr>
              <a:t>, </a:t>
            </a:r>
            <a:r>
              <a:rPr lang="fr-FR" sz="400" dirty="0" err="1">
                <a:solidFill>
                  <a:schemeClr val="bg1"/>
                </a:solidFill>
              </a:rPr>
              <a:t>code_err</a:t>
            </a:r>
            <a:r>
              <a:rPr lang="fr-FR" sz="400" dirty="0">
                <a:solidFill>
                  <a:schemeClr val="bg1"/>
                </a:solidFill>
              </a:rPr>
              <a:t>, </a:t>
            </a:r>
            <a:r>
              <a:rPr lang="fr-FR" sz="400" dirty="0" err="1">
                <a:solidFill>
                  <a:schemeClr val="bg1"/>
                </a:solidFill>
              </a:rPr>
              <a:t>disp_err</a:t>
            </a:r>
            <a:r>
              <a:rPr lang="fr-FR" sz="400" dirty="0">
                <a:solidFill>
                  <a:schemeClr val="bg1"/>
                </a:solidFill>
              </a:rPr>
              <a:t>) ;</a:t>
            </a:r>
            <a:endParaRPr lang="en-US" sz="400" dirty="0">
              <a:solidFill>
                <a:schemeClr val="bg1"/>
              </a:solidFill>
            </a:endParaRPr>
          </a:p>
          <a:p>
            <a:endParaRPr lang="en-US" sz="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034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80E71-0214-63ED-0674-230EC927C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7D39-322E-AE63-ABBE-F95EF869D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8B/10B Encoding/Decoding Verification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A91BB6-0BFD-D2D3-D392-98E37F604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" y="1443259"/>
            <a:ext cx="10908030" cy="397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04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C1B7-6E4E-3DEE-50C0-1CA3B1430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411479"/>
            <a:ext cx="5486400" cy="329184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734F0-2DDD-AF70-F13D-F9E4C1929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360" y="4549552"/>
            <a:ext cx="5486400" cy="1645920"/>
          </a:xfrm>
        </p:spPr>
        <p:txBody>
          <a:bodyPr/>
          <a:lstStyle/>
          <a:p>
            <a:r>
              <a:rPr lang="en-US" dirty="0"/>
              <a:t>Greg Warwar</a:t>
            </a:r>
          </a:p>
          <a:p>
            <a:r>
              <a:rPr lang="en-US" dirty="0">
                <a:hlinkClick r:id="rId3"/>
              </a:rPr>
              <a:t>gregwarwar@gmail.com</a:t>
            </a:r>
            <a:endParaRPr lang="en-US" dirty="0"/>
          </a:p>
          <a:p>
            <a:r>
              <a:rPr lang="en-US" dirty="0"/>
              <a:t>https://sfv-sscs.org/resources/prbs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132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72394-6330-4D85-FB69-3BC1646F0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42620D7-4DC1-05B5-B145-466132CC7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State Machine – 1 Flip Flop (run)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70AAC-8C54-6866-8FB3-C77B2988D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7561" y="1236904"/>
            <a:ext cx="6741273" cy="52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11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0BC55-6E7B-2964-7C62-AC68202E9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0494EF4-BAFA-954A-C285-BCEFC3BB7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State Machine – 1 Flip Flop (end)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27E0CD-80C2-C258-DB5B-618474597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7560" y="1236904"/>
            <a:ext cx="6741274" cy="52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37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9B473-DF0D-3995-CB5B-E1A79527A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5067FD1-0F81-B2DB-3B69-498153207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State Machine – 2 Flip Flops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1A2392-1A07-EFE0-07F5-81C14741F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1" y="1133301"/>
            <a:ext cx="9648305" cy="482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27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A0CBE-69AE-B0EF-542A-ED79BA964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9CCB4DB-13A3-EC67-AD96-F9D03C3E1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State Machine – 2 Flip Flops (run)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321C6-6A70-0F53-3B2C-B17DE0334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1" y="1133301"/>
            <a:ext cx="9648305" cy="482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46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F2436-C9D5-F99E-575E-55F3AE771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DF384D9-6583-1388-4AB3-87F0DFE7E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State Machine – 2 Flip Flops (end)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FC052E-D1FB-AEBC-CE94-01688421A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72641" y="1133301"/>
            <a:ext cx="9648305" cy="482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7877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4B194E-8B30-4377-8C59-ECFB902D2A26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92DB9E12-8AC3-4138-BF4D-720A5525AB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{E90A1D68-A55C-4979-88C9-82F6DA3FCDFB}tf78853419_win32</Template>
  <TotalTime>1346</TotalTime>
  <Words>867</Words>
  <Application>Microsoft Office PowerPoint</Application>
  <PresentationFormat>Widescreen</PresentationFormat>
  <Paragraphs>118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Franklin Gothic Book</vt:lpstr>
      <vt:lpstr>Franklin Gothic Demi</vt:lpstr>
      <vt:lpstr>Wingdings</vt:lpstr>
      <vt:lpstr>Custom</vt:lpstr>
      <vt:lpstr>PRBS Patterns   Theory, Generation, Checking, Uses, Pitfalls, and Practical Implementation</vt:lpstr>
      <vt:lpstr>Agenda</vt:lpstr>
      <vt:lpstr>Logic Gates – The Building Blocks</vt:lpstr>
      <vt:lpstr>Simple State Machine – 1 Flip Flop</vt:lpstr>
      <vt:lpstr>Simple State Machine – 1 Flip Flop (run)</vt:lpstr>
      <vt:lpstr>Simple State Machine – 1 Flip Flop (end)</vt:lpstr>
      <vt:lpstr>Simple State Machine – 2 Flip Flops</vt:lpstr>
      <vt:lpstr>Simple State Machine – 2 Flip Flops (run)</vt:lpstr>
      <vt:lpstr>Simple State Machine – 2 Flip Flops (end)</vt:lpstr>
      <vt:lpstr>Simple State Machine – 3 Flip Flops</vt:lpstr>
      <vt:lpstr>Simple State Machine – 3 Flip Flops (run)</vt:lpstr>
      <vt:lpstr>Simple State Machine – 3 Flip Flops (end)</vt:lpstr>
      <vt:lpstr>Simple State Machine – 3 Flip Flops (0 1 0)</vt:lpstr>
      <vt:lpstr>Simple State Machine – 3 Flip Flops (0 1 0) run</vt:lpstr>
      <vt:lpstr>Simple State Machine – 3 Flip Flops (0 1 0) end</vt:lpstr>
      <vt:lpstr>Number of Flip Flops / Number of States</vt:lpstr>
      <vt:lpstr>Binary Counter– 3 Flip Flops</vt:lpstr>
      <vt:lpstr>Binary Counter– 3 Flip Flops (run)</vt:lpstr>
      <vt:lpstr>Binary Counter– 3 Flip Flops (end)</vt:lpstr>
      <vt:lpstr>Div-by-5 : 3 Flip Flops</vt:lpstr>
      <vt:lpstr>Div-by-5 : 3 Flip Flops (run)</vt:lpstr>
      <vt:lpstr>Div-by-5 : 3 Flip Flops (end)</vt:lpstr>
      <vt:lpstr>Div-by-5 : 3 Flip Flops – (0 1 0)</vt:lpstr>
      <vt:lpstr>Div-by-5 : 3 Flip Flops (run) – (0 1 0)</vt:lpstr>
      <vt:lpstr>Div-by-5 : 3 Flip Flops (end) – (0 1 0)</vt:lpstr>
      <vt:lpstr>Counter Summary</vt:lpstr>
      <vt:lpstr>Counter Summary – What Next?</vt:lpstr>
      <vt:lpstr>PRBS3 : 23-1 Pseudo-Random Binary Seq.</vt:lpstr>
      <vt:lpstr>PRBS3 : 23-1 Pseudo-Random Binary Seq. (run)</vt:lpstr>
      <vt:lpstr>PRBS3 : 23-1 Pseudo-Random Binary Seq. (end)</vt:lpstr>
      <vt:lpstr>PRBS Sequences</vt:lpstr>
      <vt:lpstr>PRBS Sequences</vt:lpstr>
      <vt:lpstr>PRBS9 Generator / Checker</vt:lpstr>
      <vt:lpstr>Parallel Generation and Checking</vt:lpstr>
      <vt:lpstr>Parallel Generation and Checking</vt:lpstr>
      <vt:lpstr>Parallel Generation and Checking</vt:lpstr>
      <vt:lpstr>Dithering – Break Limit Cycles / Tones</vt:lpstr>
      <vt:lpstr>Dithering – LTSpice Continus Time ΣΔ</vt:lpstr>
      <vt:lpstr>Dithering – LTSpice Continus Time ΣΔ</vt:lpstr>
      <vt:lpstr>Scrambler / De-scrambler</vt:lpstr>
      <vt:lpstr>8B/10B Encoding/Decoding Verification</vt:lpstr>
      <vt:lpstr>8B/10B Encoding/Decoding Verification</vt:lpstr>
      <vt:lpstr>Thank you</vt:lpstr>
    </vt:vector>
  </TitlesOfParts>
  <Company>Teradyne,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Greg Warwar</dc:creator>
  <cp:lastModifiedBy>Greg Warwar</cp:lastModifiedBy>
  <cp:revision>20</cp:revision>
  <dcterms:created xsi:type="dcterms:W3CDTF">2024-11-12T02:34:13Z</dcterms:created>
  <dcterms:modified xsi:type="dcterms:W3CDTF">2024-11-13T01:02:02Z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